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Override PartName="/ppt/notesSlides/notesSlide5.xml" ContentType="application/vnd.openxmlformats-officedocument.presentationml.notesSlide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6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5.xml" ContentType="application/vnd.openxmlformats-officedocument.drawingml.char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8" r:id="rId1"/>
  </p:sldMasterIdLst>
  <p:notesMasterIdLst>
    <p:notesMasterId r:id="rId12"/>
  </p:notesMasterIdLst>
  <p:sldIdLst>
    <p:sldId id="259" r:id="rId2"/>
    <p:sldId id="257" r:id="rId3"/>
    <p:sldId id="258" r:id="rId4"/>
    <p:sldId id="268" r:id="rId5"/>
    <p:sldId id="269" r:id="rId6"/>
    <p:sldId id="262" r:id="rId7"/>
    <p:sldId id="270" r:id="rId8"/>
    <p:sldId id="263" r:id="rId9"/>
    <p:sldId id="264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_DS_DEV_DISK_X_:Users:dianeschilder.TimeCapsule:Documents:Tritec%20Science%20Project:Data:2011.Physics.Comparis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_DS_DEV_DISK_X_:Users:dianeschilder.TimeCapsule:Documents:Tritec%20Science%20Project:Data:2011.Physics.Comparis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_DS_DEV_DISK_X_:Users:dianeschilder.TimeCapsule:Documents:Tritec%20Science%20Project:Data:2011.Physics.Comparis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_DS_DEV_DISK_X_:Users:dianeschilder.TimeCapsule:Documents:Microsoft%20User%20Data:Office%202008%20AutoRecovery:Workbook3%20(version%201).xlsb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_DS_DEV_DISK_X_:Users:dianeschilder.TimeCapsule:Documents:Tritec%20Science%20Project:Data:2011.Physics.Comparis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'Basic chart'!$CU$21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'Basic chart'!$CV$20:$CX$20</c:f>
              <c:strCache>
                <c:ptCount val="3"/>
                <c:pt idx="0">
                  <c:v>Enhance teaching and learning</c:v>
                </c:pt>
                <c:pt idx="1">
                  <c:v>Organizing and planning</c:v>
                </c:pt>
                <c:pt idx="2">
                  <c:v>Online communication</c:v>
                </c:pt>
              </c:strCache>
            </c:strRef>
          </c:cat>
          <c:val>
            <c:numRef>
              <c:f>'Basic chart'!$CV$21:$CX$21</c:f>
              <c:numCache>
                <c:formatCode>General</c:formatCode>
                <c:ptCount val="3"/>
                <c:pt idx="0">
                  <c:v>10.2</c:v>
                </c:pt>
                <c:pt idx="1">
                  <c:v>10.4</c:v>
                </c:pt>
                <c:pt idx="2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'Basic chart'!$CU$22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'Basic chart'!$CV$20:$CX$20</c:f>
              <c:strCache>
                <c:ptCount val="3"/>
                <c:pt idx="0">
                  <c:v>Enhance teaching and learning</c:v>
                </c:pt>
                <c:pt idx="1">
                  <c:v>Organizing and planning</c:v>
                </c:pt>
                <c:pt idx="2">
                  <c:v>Online communication</c:v>
                </c:pt>
              </c:strCache>
            </c:strRef>
          </c:cat>
          <c:val>
            <c:numRef>
              <c:f>'Basic chart'!$CV$22:$CX$22</c:f>
              <c:numCache>
                <c:formatCode>General</c:formatCode>
                <c:ptCount val="3"/>
                <c:pt idx="0">
                  <c:v>11.2</c:v>
                </c:pt>
                <c:pt idx="1">
                  <c:v>10.8</c:v>
                </c:pt>
                <c:pt idx="2">
                  <c:v>12.8</c:v>
                </c:pt>
              </c:numCache>
            </c:numRef>
          </c:val>
        </c:ser>
        <c:axId val="432056456"/>
        <c:axId val="432877816"/>
      </c:barChart>
      <c:catAx>
        <c:axId val="4320564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2877816"/>
        <c:crosses val="autoZero"/>
        <c:auto val="1"/>
        <c:lblAlgn val="ctr"/>
        <c:lblOffset val="100"/>
      </c:catAx>
      <c:valAx>
        <c:axId val="432877816"/>
        <c:scaling>
          <c:orientation val="minMax"/>
        </c:scaling>
        <c:axPos val="l"/>
        <c:majorGridlines/>
        <c:numFmt formatCode="General" sourceLinked="1"/>
        <c:tickLblPos val="nextTo"/>
        <c:crossAx val="432056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'Basic chart'!$EW$23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'Basic chart'!$EX$22:$EZ$22</c:f>
              <c:strCache>
                <c:ptCount val="3"/>
                <c:pt idx="0">
                  <c:v>Develop Webpage</c:v>
                </c:pt>
                <c:pt idx="1">
                  <c:v>Use distance learning technology</c:v>
                </c:pt>
                <c:pt idx="2">
                  <c:v>Instructional practice with technology</c:v>
                </c:pt>
              </c:strCache>
            </c:strRef>
          </c:cat>
          <c:val>
            <c:numRef>
              <c:f>'Basic chart'!$EX$23:$EZ$23</c:f>
              <c:numCache>
                <c:formatCode>General</c:formatCode>
                <c:ptCount val="3"/>
                <c:pt idx="0">
                  <c:v>5.8</c:v>
                </c:pt>
                <c:pt idx="1">
                  <c:v>6.4</c:v>
                </c:pt>
                <c:pt idx="2">
                  <c:v>7.4</c:v>
                </c:pt>
              </c:numCache>
            </c:numRef>
          </c:val>
        </c:ser>
        <c:ser>
          <c:idx val="1"/>
          <c:order val="1"/>
          <c:tx>
            <c:strRef>
              <c:f>'Basic chart'!$EW$24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elete val="1"/>
          </c:dLbls>
          <c:cat>
            <c:strRef>
              <c:f>'Basic chart'!$EX$22:$EZ$22</c:f>
              <c:strCache>
                <c:ptCount val="3"/>
                <c:pt idx="0">
                  <c:v>Develop Webpage</c:v>
                </c:pt>
                <c:pt idx="1">
                  <c:v>Use distance learning technology</c:v>
                </c:pt>
                <c:pt idx="2">
                  <c:v>Instructional practice with technology</c:v>
                </c:pt>
              </c:strCache>
            </c:strRef>
          </c:cat>
          <c:val>
            <c:numRef>
              <c:f>'Basic chart'!$EX$24:$EZ$24</c:f>
              <c:numCache>
                <c:formatCode>General</c:formatCode>
                <c:ptCount val="3"/>
                <c:pt idx="0">
                  <c:v>9.4</c:v>
                </c:pt>
                <c:pt idx="1">
                  <c:v>9.2</c:v>
                </c:pt>
                <c:pt idx="2">
                  <c:v>10.8</c:v>
                </c:pt>
              </c:numCache>
            </c:numRef>
          </c:val>
        </c:ser>
        <c:axId val="432093816"/>
        <c:axId val="432097032"/>
      </c:barChart>
      <c:catAx>
        <c:axId val="432093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2097032"/>
        <c:crosses val="autoZero"/>
        <c:auto val="1"/>
        <c:lblAlgn val="ctr"/>
        <c:lblOffset val="100"/>
      </c:catAx>
      <c:valAx>
        <c:axId val="432097032"/>
        <c:scaling>
          <c:orientation val="minMax"/>
        </c:scaling>
        <c:axPos val="l"/>
        <c:majorGridlines/>
        <c:numFmt formatCode="General" sourceLinked="1"/>
        <c:tickLblPos val="nextTo"/>
        <c:crossAx val="4320938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'Basic chart'!$GX$21</c:f>
              <c:strCache>
                <c:ptCount val="1"/>
                <c:pt idx="0">
                  <c:v>Pre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Lbl>
              <c:idx val="5"/>
              <c:layout/>
              <c:dLblPos val="outEnd"/>
              <c:showVal val="1"/>
            </c:dLbl>
            <c:delete val="1"/>
          </c:dLbls>
          <c:cat>
            <c:strRef>
              <c:f>'Basic chart'!$GY$20:$HD$20</c:f>
              <c:strCache>
                <c:ptCount val="6"/>
                <c:pt idx="0">
                  <c:v>Lectures</c:v>
                </c:pt>
                <c:pt idx="1">
                  <c:v>Worksheets</c:v>
                </c:pt>
                <c:pt idx="2">
                  <c:v>Textbooks</c:v>
                </c:pt>
                <c:pt idx="3">
                  <c:v>Hands on labs</c:v>
                </c:pt>
                <c:pt idx="4">
                  <c:v>Inquiry based activities</c:v>
                </c:pt>
                <c:pt idx="5">
                  <c:v>Social networking</c:v>
                </c:pt>
              </c:strCache>
            </c:strRef>
          </c:cat>
          <c:val>
            <c:numRef>
              <c:f>'Basic chart'!$GY$21:$HD$21</c:f>
              <c:numCache>
                <c:formatCode>General</c:formatCode>
                <c:ptCount val="6"/>
                <c:pt idx="0">
                  <c:v>19.6</c:v>
                </c:pt>
                <c:pt idx="1">
                  <c:v>7.0</c:v>
                </c:pt>
                <c:pt idx="2">
                  <c:v>6.4</c:v>
                </c:pt>
                <c:pt idx="3">
                  <c:v>5.8</c:v>
                </c:pt>
                <c:pt idx="4">
                  <c:v>6.2</c:v>
                </c:pt>
                <c:pt idx="5">
                  <c:v>3.6</c:v>
                </c:pt>
              </c:numCache>
            </c:numRef>
          </c:val>
        </c:ser>
        <c:ser>
          <c:idx val="1"/>
          <c:order val="1"/>
          <c:tx>
            <c:strRef>
              <c:f>'Basic chart'!$GX$22</c:f>
              <c:strCache>
                <c:ptCount val="1"/>
                <c:pt idx="0">
                  <c:v>Post</c:v>
                </c:pt>
              </c:strCache>
            </c:strRef>
          </c:tx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/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Lbl>
              <c:idx val="5"/>
              <c:layout/>
              <c:dLblPos val="outEnd"/>
              <c:showVal val="1"/>
            </c:dLbl>
            <c:delete val="1"/>
          </c:dLbls>
          <c:cat>
            <c:strRef>
              <c:f>'Basic chart'!$GY$20:$HD$20</c:f>
              <c:strCache>
                <c:ptCount val="6"/>
                <c:pt idx="0">
                  <c:v>Lectures</c:v>
                </c:pt>
                <c:pt idx="1">
                  <c:v>Worksheets</c:v>
                </c:pt>
                <c:pt idx="2">
                  <c:v>Textbooks</c:v>
                </c:pt>
                <c:pt idx="3">
                  <c:v>Hands on labs</c:v>
                </c:pt>
                <c:pt idx="4">
                  <c:v>Inquiry based activities</c:v>
                </c:pt>
                <c:pt idx="5">
                  <c:v>Social networking</c:v>
                </c:pt>
              </c:strCache>
            </c:strRef>
          </c:cat>
          <c:val>
            <c:numRef>
              <c:f>'Basic chart'!$GY$22:$HD$22</c:f>
              <c:numCache>
                <c:formatCode>General</c:formatCode>
                <c:ptCount val="6"/>
                <c:pt idx="0">
                  <c:v>9.2</c:v>
                </c:pt>
                <c:pt idx="1">
                  <c:v>6.6</c:v>
                </c:pt>
                <c:pt idx="2">
                  <c:v>6.2</c:v>
                </c:pt>
                <c:pt idx="3">
                  <c:v>9.8</c:v>
                </c:pt>
                <c:pt idx="4">
                  <c:v>7.8</c:v>
                </c:pt>
                <c:pt idx="5">
                  <c:v>15.0</c:v>
                </c:pt>
              </c:numCache>
            </c:numRef>
          </c:val>
        </c:ser>
        <c:axId val="432206456"/>
        <c:axId val="432209672"/>
      </c:barChart>
      <c:catAx>
        <c:axId val="4322064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2209672"/>
        <c:crosses val="autoZero"/>
        <c:auto val="1"/>
        <c:lblAlgn val="ctr"/>
        <c:lblOffset val="100"/>
      </c:catAx>
      <c:valAx>
        <c:axId val="432209672"/>
        <c:scaling>
          <c:orientation val="minMax"/>
          <c:max val="20.0"/>
        </c:scaling>
        <c:axPos val="l"/>
        <c:majorGridlines/>
        <c:numFmt formatCode="General" sourceLinked="1"/>
        <c:tickLblPos val="nextTo"/>
        <c:crossAx val="432206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/>
              <c:dLblPos val="outEnd"/>
              <c:showVal val="1"/>
            </c:dLbl>
            <c:dLbl>
              <c:idx val="1"/>
              <c:layout/>
              <c:dLblPos val="outEnd"/>
              <c:showVal val="1"/>
            </c:dLbl>
            <c:delete val="1"/>
          </c:dLbls>
          <c:cat>
            <c:strRef>
              <c:f>Sheet2!$B$6:$C$6</c:f>
              <c:strCache>
                <c:ptCount val="2"/>
                <c:pt idx="0">
                  <c:v>Pre</c:v>
                </c:pt>
                <c:pt idx="1">
                  <c:v>Post</c:v>
                </c:pt>
              </c:strCache>
            </c:strRef>
          </c:cat>
          <c:val>
            <c:numRef>
              <c:f>Sheet2!$B$7:$C$7</c:f>
              <c:numCache>
                <c:formatCode>General</c:formatCode>
                <c:ptCount val="2"/>
                <c:pt idx="0">
                  <c:v>30.0</c:v>
                </c:pt>
                <c:pt idx="1">
                  <c:v>56.0</c:v>
                </c:pt>
              </c:numCache>
            </c:numRef>
          </c:val>
        </c:ser>
        <c:axId val="350790168"/>
        <c:axId val="351214040"/>
      </c:barChart>
      <c:catAx>
        <c:axId val="350790168"/>
        <c:scaling>
          <c:orientation val="minMax"/>
        </c:scaling>
        <c:axPos val="b"/>
        <c:tickLblPos val="nextTo"/>
        <c:crossAx val="351214040"/>
        <c:crosses val="autoZero"/>
        <c:auto val="1"/>
        <c:lblAlgn val="ctr"/>
        <c:lblOffset val="100"/>
      </c:catAx>
      <c:valAx>
        <c:axId val="351214040"/>
        <c:scaling>
          <c:orientation val="minMax"/>
        </c:scaling>
        <c:axPos val="l"/>
        <c:majorGridlines/>
        <c:numFmt formatCode="General" sourceLinked="1"/>
        <c:tickLblPos val="nextTo"/>
        <c:crossAx val="350790168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stacked"/>
        <c:ser>
          <c:idx val="0"/>
          <c:order val="0"/>
          <c:tx>
            <c:strRef>
              <c:f>Post!$LW$24</c:f>
              <c:strCache>
                <c:ptCount val="1"/>
                <c:pt idx="0">
                  <c:v>Strongly agree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Post!$LX$23:$MA$23</c:f>
              <c:strCache>
                <c:ptCount val="4"/>
                <c:pt idx="0">
                  <c:v>Use content from course in my science teaching</c:v>
                </c:pt>
                <c:pt idx="1">
                  <c:v>Use pedagogical strategies</c:v>
                </c:pt>
                <c:pt idx="2">
                  <c:v>Positive impact on me</c:v>
                </c:pt>
                <c:pt idx="3">
                  <c:v>Positive impact on my students</c:v>
                </c:pt>
              </c:strCache>
            </c:strRef>
          </c:cat>
          <c:val>
            <c:numRef>
              <c:f>Post!$LX$24:$MA$24</c:f>
              <c:numCache>
                <c:formatCode>0%</c:formatCode>
                <c:ptCount val="4"/>
                <c:pt idx="0">
                  <c:v>0.5</c:v>
                </c:pt>
                <c:pt idx="1">
                  <c:v>0.642857142857143</c:v>
                </c:pt>
                <c:pt idx="2">
                  <c:v>0.5</c:v>
                </c:pt>
                <c:pt idx="3">
                  <c:v>0.642857142857143</c:v>
                </c:pt>
              </c:numCache>
            </c:numRef>
          </c:val>
        </c:ser>
        <c:ser>
          <c:idx val="1"/>
          <c:order val="1"/>
          <c:tx>
            <c:strRef>
              <c:f>Post!$LW$25</c:f>
              <c:strCache>
                <c:ptCount val="1"/>
                <c:pt idx="0">
                  <c:v>Agree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Post!$LX$23:$MA$23</c:f>
              <c:strCache>
                <c:ptCount val="4"/>
                <c:pt idx="0">
                  <c:v>Use content from course in my science teaching</c:v>
                </c:pt>
                <c:pt idx="1">
                  <c:v>Use pedagogical strategies</c:v>
                </c:pt>
                <c:pt idx="2">
                  <c:v>Positive impact on me</c:v>
                </c:pt>
                <c:pt idx="3">
                  <c:v>Positive impact on my students</c:v>
                </c:pt>
              </c:strCache>
            </c:strRef>
          </c:cat>
          <c:val>
            <c:numRef>
              <c:f>Post!$LX$25:$MA$25</c:f>
              <c:numCache>
                <c:formatCode>0%</c:formatCode>
                <c:ptCount val="4"/>
                <c:pt idx="0">
                  <c:v>0.357142857142857</c:v>
                </c:pt>
                <c:pt idx="1">
                  <c:v>0.357142857142857</c:v>
                </c:pt>
                <c:pt idx="2">
                  <c:v>0.5</c:v>
                </c:pt>
                <c:pt idx="3">
                  <c:v>0.357142857142857</c:v>
                </c:pt>
              </c:numCache>
            </c:numRef>
          </c:val>
        </c:ser>
        <c:overlap val="100"/>
        <c:axId val="431051528"/>
        <c:axId val="431056024"/>
      </c:barChart>
      <c:catAx>
        <c:axId val="4310515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1056024"/>
        <c:crosses val="autoZero"/>
        <c:auto val="1"/>
        <c:lblAlgn val="ctr"/>
        <c:lblOffset val="100"/>
      </c:catAx>
      <c:valAx>
        <c:axId val="431056024"/>
        <c:scaling>
          <c:orientation val="minMax"/>
          <c:max val="1.0"/>
        </c:scaling>
        <c:axPos val="l"/>
        <c:majorGridlines/>
        <c:numFmt formatCode="0%" sourceLinked="1"/>
        <c:tickLblPos val="nextTo"/>
        <c:crossAx val="4310515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702DF-CBC1-864A-BD8B-BE2922799945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586A5-D3EE-E541-A1B2-F1D196FEEE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3E358E-E331-154D-AECE-09B3129451EA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428B3-36D6-5D42-A0C6-609431138C0F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52406-7A66-264F-B29A-D7016AF373CA}" type="datetimeFigureOut">
              <a:rPr lang="en-US" smtClean="0"/>
              <a:pPr/>
              <a:t>9/21/11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7A21-A080-964E-B548-BDE93B53A8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Local Evaluation Overview and Preliminary Findings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Diane Schilder, EdD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Next Steps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95400"/>
            <a:ext cx="7696200" cy="5257800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Observe sample of classrooms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Collect pre and post assessment data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Analyze data and submit reports to the Department of Elementary and Secondary Education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/>
              <a:t>Overview of Evaluation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r>
              <a:rPr lang="en-US" sz="2000" dirty="0">
                <a:solidFill>
                  <a:srgbClr val="030303"/>
                </a:solidFill>
              </a:rPr>
              <a:t>Purpose of the evaluation:</a:t>
            </a: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20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Document impact of</a:t>
            </a:r>
            <a:r>
              <a:rPr lang="en-US" sz="2000" dirty="0" smtClean="0">
                <a:solidFill>
                  <a:srgbClr val="030303"/>
                </a:solidFill>
              </a:rPr>
              <a:t> project </a:t>
            </a:r>
            <a:r>
              <a:rPr lang="en-US" sz="2000" dirty="0">
                <a:solidFill>
                  <a:srgbClr val="030303"/>
                </a:solidFill>
              </a:rPr>
              <a:t>on teachers and students.</a:t>
            </a:r>
          </a:p>
          <a:p>
            <a:pPr marL="742950" lvl="1" indent="-285750" eaLnBrk="1" hangingPunct="1">
              <a:lnSpc>
                <a:spcPct val="90000"/>
              </a:lnSpc>
              <a:buFontTx/>
              <a:buChar char="–"/>
            </a:pPr>
            <a:r>
              <a:rPr lang="en-US" sz="2000" i="1" dirty="0">
                <a:solidFill>
                  <a:srgbClr val="030303"/>
                </a:solidFill>
              </a:rPr>
              <a:t>Note: Evaluation is focused on the</a:t>
            </a:r>
            <a:r>
              <a:rPr lang="en-US" sz="2000" i="1" dirty="0" smtClean="0">
                <a:solidFill>
                  <a:srgbClr val="030303"/>
                </a:solidFill>
              </a:rPr>
              <a:t> project and </a:t>
            </a:r>
            <a:r>
              <a:rPr lang="en-US" sz="2000" i="1" dirty="0">
                <a:solidFill>
                  <a:srgbClr val="030303"/>
                </a:solidFill>
              </a:rPr>
              <a:t>not individual teachers or students</a:t>
            </a:r>
          </a:p>
          <a:p>
            <a:pPr marL="742950" lvl="1" indent="-285750" eaLnBrk="1" hangingPunct="1">
              <a:lnSpc>
                <a:spcPct val="90000"/>
              </a:lnSpc>
              <a:buFontTx/>
              <a:buNone/>
            </a:pPr>
            <a:endParaRPr lang="en-US" sz="2000" i="1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Collect and report data about</a:t>
            </a:r>
            <a:r>
              <a:rPr lang="en-US" sz="2000" dirty="0" smtClean="0">
                <a:solidFill>
                  <a:srgbClr val="030303"/>
                </a:solidFill>
              </a:rPr>
              <a:t> project </a:t>
            </a:r>
            <a:r>
              <a:rPr lang="en-US" sz="2000" dirty="0">
                <a:solidFill>
                  <a:srgbClr val="030303"/>
                </a:solidFill>
              </a:rPr>
              <a:t>activities so leaders can improve activities.</a:t>
            </a: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endParaRPr lang="en-US" sz="20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SzTx/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Report findings to</a:t>
            </a:r>
            <a:r>
              <a:rPr lang="en-US" sz="2000" dirty="0" smtClean="0">
                <a:solidFill>
                  <a:srgbClr val="030303"/>
                </a:solidFill>
              </a:rPr>
              <a:t> State Department </a:t>
            </a:r>
            <a:r>
              <a:rPr lang="en-US" sz="2000" dirty="0">
                <a:solidFill>
                  <a:srgbClr val="030303"/>
                </a:solidFill>
              </a:rPr>
              <a:t>of</a:t>
            </a:r>
            <a:r>
              <a:rPr lang="en-US" sz="2000" dirty="0" smtClean="0">
                <a:solidFill>
                  <a:srgbClr val="030303"/>
                </a:solidFill>
              </a:rPr>
              <a:t> Elementary and Secondary Education</a:t>
            </a:r>
            <a:r>
              <a:rPr lang="en-US" sz="2000" dirty="0">
                <a:solidFill>
                  <a:srgbClr val="030303"/>
                </a:solidFill>
              </a:rPr>
              <a:t>, TRITEC and participating districts.</a:t>
            </a:r>
            <a:endParaRPr lang="en-US" sz="18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1800" dirty="0">
              <a:solidFill>
                <a:srgbClr val="030303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Font typeface="Wingdings 2" charset="2"/>
              <a:buNone/>
            </a:pPr>
            <a:endParaRPr lang="en-U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/>
              <a:t>Evaluation Plan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95400"/>
            <a:ext cx="7696200" cy="5257800"/>
          </a:xfrm>
        </p:spPr>
        <p:txBody>
          <a:bodyPr>
            <a:normAutofit/>
          </a:bodyPr>
          <a:lstStyle/>
          <a:p>
            <a:pPr marL="36513" indent="82550" eaLnBrk="1" hangingPunct="1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30303"/>
                </a:solidFill>
              </a:rPr>
              <a:t>Methods: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Participate </a:t>
            </a:r>
            <a:r>
              <a:rPr lang="en-US" sz="2000" dirty="0">
                <a:solidFill>
                  <a:srgbClr val="030303"/>
                </a:solidFill>
              </a:rPr>
              <a:t>in regular</a:t>
            </a:r>
            <a:r>
              <a:rPr lang="en-US" sz="2000" dirty="0" smtClean="0">
                <a:solidFill>
                  <a:srgbClr val="030303"/>
                </a:solidFill>
              </a:rPr>
              <a:t> project-</a:t>
            </a:r>
            <a:r>
              <a:rPr lang="en-US" sz="2000" dirty="0">
                <a:solidFill>
                  <a:srgbClr val="030303"/>
                </a:solidFill>
              </a:rPr>
              <a:t>related meetings and events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Survey </a:t>
            </a:r>
            <a:r>
              <a:rPr lang="en-US" sz="2000" dirty="0">
                <a:solidFill>
                  <a:srgbClr val="030303"/>
                </a:solidFill>
              </a:rPr>
              <a:t>participating and comparison teachers </a:t>
            </a: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Assessments </a:t>
            </a:r>
            <a:r>
              <a:rPr lang="en-US" sz="2000" dirty="0">
                <a:solidFill>
                  <a:srgbClr val="030303"/>
                </a:solidFill>
              </a:rPr>
              <a:t>of teacher content knowledge and pedagogical approaches (pre and post</a:t>
            </a:r>
            <a:r>
              <a:rPr lang="en-US" sz="2000" dirty="0" smtClean="0">
                <a:solidFill>
                  <a:srgbClr val="030303"/>
                </a:solidFill>
              </a:rPr>
              <a:t>)</a:t>
            </a:r>
          </a:p>
          <a:p>
            <a:pPr marL="508000" lvl="1" indent="-274638">
              <a:lnSpc>
                <a:spcPct val="90000"/>
              </a:lnSpc>
              <a:buFont typeface="Times" charset="0"/>
              <a:buChar char="•"/>
            </a:pPr>
            <a:r>
              <a:rPr lang="en-US" sz="2000" dirty="0">
                <a:solidFill>
                  <a:srgbClr val="030303"/>
                </a:solidFill>
              </a:rPr>
              <a:t>O</a:t>
            </a:r>
            <a:r>
              <a:rPr lang="en-US" sz="2000" dirty="0" smtClean="0">
                <a:solidFill>
                  <a:srgbClr val="030303"/>
                </a:solidFill>
              </a:rPr>
              <a:t>bservations of a sample of teachers’ classrooms and of project activities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Assessments </a:t>
            </a:r>
            <a:r>
              <a:rPr lang="en-US" sz="2000" dirty="0">
                <a:solidFill>
                  <a:srgbClr val="030303"/>
                </a:solidFill>
              </a:rPr>
              <a:t>of students in classrooms of participating and comparison students</a:t>
            </a:r>
            <a:endParaRPr lang="en-US" sz="22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Tx/>
              <a:buNone/>
            </a:pPr>
            <a:endParaRPr lang="en-US" sz="18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Technology Confidence Increased 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13136" y="1143000"/>
            <a:ext cx="8373664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852425" y="2057400"/>
          <a:ext cx="6005575" cy="375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  Technology Confidence Increased 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73065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730650" y="1774295"/>
          <a:ext cx="7498950" cy="3774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Pedagogical Techniques Changed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30532" y="1143000"/>
            <a:ext cx="7899068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08875" y="2057400"/>
          <a:ext cx="7620725" cy="3856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 Content Knowledge Increased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77254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  Positive Impact Reported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77254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012164" y="1417638"/>
          <a:ext cx="6468301" cy="451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Ctr="1">
            <a:normAutofit/>
          </a:bodyPr>
          <a:lstStyle/>
          <a:p>
            <a:pPr eaLnBrk="1" hangingPunct="1"/>
            <a:r>
              <a:rPr lang="en-US" dirty="0" smtClean="0"/>
              <a:t>Suggestions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95400"/>
            <a:ext cx="7696200" cy="5257800"/>
          </a:xfrm>
        </p:spPr>
        <p:txBody>
          <a:bodyPr>
            <a:normAutofit/>
          </a:bodyPr>
          <a:lstStyle/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Offer online workshop simultaneously with content coursework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Provide hands on workshop for teachers learning Web 2.0</a:t>
            </a: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endParaRPr lang="en-US" sz="2000" dirty="0" smtClean="0">
              <a:solidFill>
                <a:srgbClr val="030303"/>
              </a:solidFill>
            </a:endParaRPr>
          </a:p>
          <a:p>
            <a:pPr marL="508000" lvl="1" indent="-274638" eaLnBrk="1" hangingPunct="1">
              <a:lnSpc>
                <a:spcPct val="90000"/>
              </a:lnSpc>
              <a:buFont typeface="Times" charset="0"/>
              <a:buChar char="•"/>
            </a:pPr>
            <a:r>
              <a:rPr lang="en-US" sz="2000" dirty="0" smtClean="0">
                <a:solidFill>
                  <a:srgbClr val="030303"/>
                </a:solidFill>
              </a:rPr>
              <a:t>Provide teachers opportunities to share ideas about hands on activities</a:t>
            </a:r>
          </a:p>
          <a:p>
            <a:pPr marL="508000" lvl="1" indent="-274638" eaLnBrk="1" hangingPunct="1">
              <a:lnSpc>
                <a:spcPct val="90000"/>
              </a:lnSpc>
              <a:buNone/>
            </a:pPr>
            <a:endParaRPr lang="en-US" sz="2000" dirty="0" smtClean="0">
              <a:solidFill>
                <a:srgbClr val="030303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295400" y="1143000"/>
            <a:ext cx="7391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245</Words>
  <Application>Microsoft Macintosh PowerPoint</Application>
  <PresentationFormat>On-screen Show (4:3)</PresentationFormat>
  <Paragraphs>78</Paragraphs>
  <Slides>10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Local Evaluation Overview and Preliminary Findings</vt:lpstr>
      <vt:lpstr>Overview of Evaluation</vt:lpstr>
      <vt:lpstr>Evaluation Plan</vt:lpstr>
      <vt:lpstr>Technology Confidence Increased </vt:lpstr>
      <vt:lpstr>   Technology Confidence Increased </vt:lpstr>
      <vt:lpstr> Pedagogical Techniques Changed</vt:lpstr>
      <vt:lpstr>  Content Knowledge Increased</vt:lpstr>
      <vt:lpstr>  Positive Impact Reported</vt:lpstr>
      <vt:lpstr>Suggestions</vt:lpstr>
      <vt:lpstr>Next Steps</vt:lpstr>
    </vt:vector>
  </TitlesOfParts>
  <Company>Lesley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Evaluation Overview</dc:title>
  <dc:creator>Diane Schilder</dc:creator>
  <cp:lastModifiedBy>Diane Schilder</cp:lastModifiedBy>
  <cp:revision>13</cp:revision>
  <dcterms:created xsi:type="dcterms:W3CDTF">2011-09-21T20:24:45Z</dcterms:created>
  <dcterms:modified xsi:type="dcterms:W3CDTF">2011-09-21T20:55:00Z</dcterms:modified>
</cp:coreProperties>
</file>